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3"/>
  </p:notesMasterIdLst>
  <p:sldIdLst>
    <p:sldId id="349" r:id="rId2"/>
    <p:sldId id="370" r:id="rId3"/>
    <p:sldId id="369" r:id="rId4"/>
    <p:sldId id="374" r:id="rId5"/>
    <p:sldId id="371" r:id="rId6"/>
    <p:sldId id="377" r:id="rId7"/>
    <p:sldId id="372" r:id="rId8"/>
    <p:sldId id="373" r:id="rId9"/>
    <p:sldId id="376" r:id="rId10"/>
    <p:sldId id="375" r:id="rId11"/>
    <p:sldId id="350" r:id="rId12"/>
  </p:sldIdLst>
  <p:sldSz cx="122443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4">
          <p15:clr>
            <a:srgbClr val="A4A3A4"/>
          </p15:clr>
        </p15:guide>
        <p15:guide id="2" orient="horz" pos="569">
          <p15:clr>
            <a:srgbClr val="A4A3A4"/>
          </p15:clr>
        </p15:guide>
        <p15:guide id="3" orient="horz" pos="683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orient="horz" pos="110">
          <p15:clr>
            <a:srgbClr val="A4A3A4"/>
          </p15:clr>
        </p15:guide>
        <p15:guide id="6" pos="7410">
          <p15:clr>
            <a:srgbClr val="A4A3A4"/>
          </p15:clr>
        </p15:guide>
        <p15:guide id="7" pos="296">
          <p15:clr>
            <a:srgbClr val="A4A3A4"/>
          </p15:clr>
        </p15:guide>
        <p15:guide id="8" pos="3766" userDrawn="1">
          <p15:clr>
            <a:srgbClr val="A4A3A4"/>
          </p15:clr>
        </p15:guide>
        <p15:guide id="9" pos="3925" userDrawn="1">
          <p15:clr>
            <a:srgbClr val="A4A3A4"/>
          </p15:clr>
        </p15:guide>
        <p15:guide id="10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FF6B"/>
    <a:srgbClr val="1B2431"/>
    <a:srgbClr val="E6EBEE"/>
    <a:srgbClr val="F9BF7A"/>
    <a:srgbClr val="D99CFF"/>
    <a:srgbClr val="F67878"/>
    <a:srgbClr val="F773C1"/>
    <a:srgbClr val="81FFD5"/>
    <a:srgbClr val="96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0"/>
    <p:restoredTop sz="94155"/>
  </p:normalViewPr>
  <p:slideViewPr>
    <p:cSldViewPr snapToGrid="0" snapToObjects="1">
      <p:cViewPr varScale="1">
        <p:scale>
          <a:sx n="213" d="100"/>
          <a:sy n="213" d="100"/>
        </p:scale>
        <p:origin x="680" y="176"/>
      </p:cViewPr>
      <p:guideLst>
        <p:guide orient="horz" pos="3154"/>
        <p:guide orient="horz" pos="569"/>
        <p:guide orient="horz" pos="683"/>
        <p:guide orient="horz" pos="4088"/>
        <p:guide orient="horz" pos="110"/>
        <p:guide pos="7410"/>
        <p:guide pos="296"/>
        <p:guide pos="3766"/>
        <p:guide pos="3925"/>
        <p:guide orient="horz" pos="3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15256-772D-1D49-A167-9AA8F8726CF3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E83B8-B906-8E4E-820F-C8AF5FDBCF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6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52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83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Rationale: AD and PD are both ageing-related, so combining datasets should reveal ageing-related biomarkers</a:t>
            </a:r>
          </a:p>
          <a:p>
            <a:r>
              <a:rPr lang="en-GB" dirty="0"/>
              <a:t>Counts from ROSMAP, GSE20295, Reza’s dataset were combined and normalised</a:t>
            </a:r>
          </a:p>
          <a:p>
            <a:r>
              <a:rPr lang="en-GB" dirty="0"/>
              <a:t>Fourth cluster added as a control – controls from all three datasets</a:t>
            </a:r>
          </a:p>
          <a:p>
            <a:r>
              <a:rPr lang="en-GB" dirty="0"/>
              <a:t>Characterising the three clusters: </a:t>
            </a:r>
            <a:r>
              <a:rPr lang="en-GB" dirty="0" err="1"/>
              <a:t>DESeq</a:t>
            </a:r>
            <a:r>
              <a:rPr lang="en-GB" dirty="0"/>
              <a:t> shows: 1) mildly downregulated, 2) up- and downregulated, 3) heavily downregulated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20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set enrichment analysis</a:t>
            </a:r>
          </a:p>
          <a:p>
            <a:r>
              <a:rPr lang="en-GB" dirty="0"/>
              <a:t>In line with differential expression results</a:t>
            </a:r>
          </a:p>
          <a:p>
            <a:r>
              <a:rPr lang="en-GB" dirty="0"/>
              <a:t>All showed some GO terms upregulated and downregulated compared to control, except for cluster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1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set enrichment analysis</a:t>
            </a:r>
          </a:p>
          <a:p>
            <a:r>
              <a:rPr lang="en-GB" dirty="0"/>
              <a:t>Identify cytoskeleton GO terms as down in cluster 1 but up in cluster 2</a:t>
            </a:r>
          </a:p>
          <a:p>
            <a:r>
              <a:rPr lang="en-GB" dirty="0"/>
              <a:t>Cluster 2 also identifies increase in telomere binding activity – links to ageing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9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CellFie</a:t>
            </a:r>
            <a:r>
              <a:rPr lang="en-GB" dirty="0"/>
              <a:t>, TCA cycle</a:t>
            </a:r>
          </a:p>
          <a:p>
            <a:r>
              <a:rPr lang="en-GB" dirty="0"/>
              <a:t>Clusters 1 and 2 resemble control – cluster 2 has slightly higher fluxes overall</a:t>
            </a:r>
          </a:p>
          <a:p>
            <a:r>
              <a:rPr lang="en-GB" dirty="0"/>
              <a:t>Cluster 3 has no detected flux through TCA cycle – data quality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227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 membership:</a:t>
            </a:r>
          </a:p>
          <a:p>
            <a:r>
              <a:rPr lang="en-GB" dirty="0"/>
              <a:t>1 – GSE20295 (substantia nigra, prefrontal cortex, putamen) + ROSMAP (DLPFC)</a:t>
            </a:r>
          </a:p>
          <a:p>
            <a:r>
              <a:rPr lang="en-GB" dirty="0"/>
              <a:t>2 – Reza’s dataset (anterior cingulate cortex, DLPFC) + ROSMAP</a:t>
            </a:r>
          </a:p>
          <a:p>
            <a:r>
              <a:rPr lang="en-GB" dirty="0"/>
              <a:t>3 – ROSMAP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08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Top, amino acid metabolism</a:t>
            </a:r>
          </a:p>
          <a:p>
            <a:r>
              <a:rPr lang="en-GB" dirty="0"/>
              <a:t>Bottom, lipid metabolism</a:t>
            </a:r>
          </a:p>
          <a:p>
            <a:r>
              <a:rPr lang="en-GB" dirty="0"/>
              <a:t>C1 and C2 </a:t>
            </a:r>
            <a:r>
              <a:rPr lang="en-GB" dirty="0" err="1"/>
              <a:t>CellFies</a:t>
            </a:r>
            <a:r>
              <a:rPr lang="en-GB" dirty="0"/>
              <a:t> look like control</a:t>
            </a:r>
          </a:p>
          <a:p>
            <a:r>
              <a:rPr lang="en-GB" dirty="0"/>
              <a:t>C3 almost no flux predicted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30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Constructed GEMs, using a modified </a:t>
            </a:r>
            <a:r>
              <a:rPr lang="en-GB" dirty="0" err="1"/>
              <a:t>iAdipocytes</a:t>
            </a:r>
            <a:r>
              <a:rPr lang="en-GB" dirty="0"/>
              <a:t> GEM as a reference</a:t>
            </a:r>
          </a:p>
          <a:p>
            <a:r>
              <a:rPr lang="en-GB" dirty="0"/>
              <a:t>Reporter metabolites</a:t>
            </a:r>
          </a:p>
          <a:p>
            <a:r>
              <a:rPr lang="en-GB" dirty="0"/>
              <a:t>Retinoids identified in all - links to ageing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75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Constructed GEMs, using a modified </a:t>
            </a:r>
            <a:r>
              <a:rPr lang="en-GB" dirty="0" err="1"/>
              <a:t>iAdipocytes</a:t>
            </a:r>
            <a:r>
              <a:rPr lang="en-GB" dirty="0"/>
              <a:t> GEM as a reference</a:t>
            </a:r>
          </a:p>
          <a:p>
            <a:r>
              <a:rPr lang="en-GB" dirty="0"/>
              <a:t>Reporter metabolites</a:t>
            </a:r>
          </a:p>
          <a:p>
            <a:r>
              <a:rPr lang="en-GB" dirty="0"/>
              <a:t>Retinoids identified in all - links to ageing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E83B8-B906-8E4E-820F-C8AF5FDBCF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87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56303" y="869792"/>
            <a:ext cx="6721435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481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1 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3" y="1088723"/>
            <a:ext cx="11280263" cy="46805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591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5" y="1088720"/>
            <a:ext cx="3615497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2065" y="3519000"/>
            <a:ext cx="3615497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46827" y="1088720"/>
            <a:ext cx="361855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46827" y="3519000"/>
            <a:ext cx="361855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314446" y="1088720"/>
            <a:ext cx="361855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314446" y="3519000"/>
            <a:ext cx="361855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218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4" y="1088720"/>
            <a:ext cx="5519616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2064" y="3519000"/>
            <a:ext cx="5519616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42709" y="1088720"/>
            <a:ext cx="552267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42709" y="3519000"/>
            <a:ext cx="552267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050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67144" y="1089025"/>
            <a:ext cx="539518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360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2065" y="1089025"/>
            <a:ext cx="539518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910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62890" y="1089025"/>
            <a:ext cx="5399435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119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A2D50"/>
                </a:solidFill>
                <a:latin typeface="KingsBureauGrot FiveOne" panose="02000506040000020004" pitchFamily="2" charset="0"/>
                <a:cs typeface="KingsBureauGrot FiveOne" panose="02000506040000020004" pitchFamily="2" charset="0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2063" y="1088356"/>
            <a:ext cx="5399435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412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3420000"/>
            <a:ext cx="11280263" cy="2520000"/>
          </a:xfrm>
        </p:spPr>
        <p:txBody>
          <a:bodyPr anchor="b" anchorCtr="0">
            <a:normAutofit/>
          </a:bodyPr>
          <a:lstStyle>
            <a:lvl1pPr>
              <a:defRPr sz="1600">
                <a:solidFill>
                  <a:srgbClr val="FFFFFF"/>
                </a:solidFill>
                <a:latin typeface="Kings Caslon Display" panose="02000503000000020003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6121400"/>
            <a:ext cx="11280263" cy="3600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  <a:latin typeface="KingsBureauGrot FiveOne" panose="02000506040000020004" pitchFamily="2" charset="0"/>
                <a:cs typeface="KingsBureauGrot FiveOne" panose="02000506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7828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18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9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612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156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2pPr>
            <a:lvl3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3pPr>
            <a:lvl4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4pPr>
            <a:lvl5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104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  <a:lvl2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2pPr>
            <a:lvl3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3pPr>
            <a:lvl4pPr marL="1079500" indent="-269875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4pPr>
            <a:lvl5pPr marL="1341438" indent="-261938">
              <a:lnSpc>
                <a:spcPct val="120000"/>
              </a:lnSpc>
              <a:spcBef>
                <a:spcPts val="0"/>
              </a:spcBef>
              <a:defRPr sz="2000"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708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4128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97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063" y="180000"/>
            <a:ext cx="11280263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063" y="1089220"/>
            <a:ext cx="11280263" cy="485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</a:lstStyle>
          <a:p>
            <a:fld id="{46D46D31-4F81-C84C-9C9E-CC304FB2B6EB}" type="datetimeFigureOut">
              <a:rPr lang="en-US" smtClean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2"/>
                </a:solidFill>
                <a:latin typeface="Kings Caslon Display" panose="02000503000000020003" pitchFamily="2" charset="77"/>
                <a:cs typeface="Kings Caslon Display" panose="02000503000000020003" pitchFamily="2" charset="77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3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3" r:id="rId2"/>
    <p:sldLayoutId id="2147483694" r:id="rId3"/>
    <p:sldLayoutId id="2147483695" r:id="rId4"/>
    <p:sldLayoutId id="2147483707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A2D50"/>
          </a:solidFill>
          <a:latin typeface="KingsBureauGrot ThreeSeven" panose="02000506040000020004" pitchFamily="2" charset="0"/>
          <a:ea typeface="+mj-ea"/>
          <a:cs typeface="KingsBureauGrot ThreeSeven" panose="02000506040000020004" pitchFamily="2" charset="0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Kings Caslon Display" panose="02000503000000020003" pitchFamily="2" charset="77"/>
          <a:ea typeface="+mn-ea"/>
          <a:cs typeface="Kings Caslon Display" panose="02000503000000020003" pitchFamily="2" charset="77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Kings Caslon Display" panose="02000503000000020003" pitchFamily="2" charset="77"/>
          <a:ea typeface="+mn-ea"/>
          <a:cs typeface="Kings Caslon Display" panose="02000503000000020003" pitchFamily="2" charset="77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Kings Caslon Display" panose="02000503000000020003" pitchFamily="2" charset="77"/>
          <a:ea typeface="+mn-ea"/>
          <a:cs typeface="Kings Caslon Display" panose="02000503000000020003" pitchFamily="2" charset="77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Kings Caslon Display" panose="02000503000000020003" pitchFamily="2" charset="77"/>
          <a:ea typeface="+mn-ea"/>
          <a:cs typeface="Kings Caslon Display" panose="02000503000000020003" pitchFamily="2" charset="77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Kings Caslon Display" panose="02000503000000020003" pitchFamily="2" charset="77"/>
          <a:ea typeface="+mn-ea"/>
          <a:cs typeface="Kings Caslon Display" panose="02000503000000020003" pitchFamily="2" charset="77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783BBA-83D4-BE47-8020-88D185E16C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8"/>
            <a:ext cx="12244388" cy="555461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6467B1-30FD-034C-8420-F27CE1D32C2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388" y="5554979"/>
            <a:ext cx="1710000" cy="1303021"/>
            <a:chOff x="7949775" y="1"/>
            <a:chExt cx="1194225" cy="91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450FA9-2DA8-8945-9FA3-A8161B90A05A}"/>
                </a:ext>
              </a:extLst>
            </p:cNvPr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KCL-LOGO-UK-1.png">
              <a:extLst>
                <a:ext uri="{FF2B5EF4-FFF2-40B4-BE49-F238E27FC236}">
                  <a16:creationId xmlns:a16="http://schemas.microsoft.com/office/drawing/2014/main" id="{2309BBB2-5CCD-8942-8351-0136A9B381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r:link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A6E896B-D9F7-9449-B4B7-7878BAF6B1CD}"/>
              </a:ext>
            </a:extLst>
          </p:cNvPr>
          <p:cNvSpPr txBox="1">
            <a:spLocks/>
          </p:cNvSpPr>
          <p:nvPr/>
        </p:nvSpPr>
        <p:spPr>
          <a:xfrm>
            <a:off x="360000" y="2838383"/>
            <a:ext cx="8424000" cy="1405400"/>
          </a:xfrm>
          <a:prstGeom prst="rect">
            <a:avLst/>
          </a:prstGeom>
          <a:solidFill>
            <a:srgbClr val="FFFFFF">
              <a:alpha val="58000"/>
            </a:srgbClr>
          </a:solidFill>
        </p:spPr>
        <p:txBody>
          <a:bodyPr vert="horz" lIns="720000" tIns="0" rIns="72000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KingsBureauGrot ThreeSeven" panose="02000506040000020004" pitchFamily="2" charset="0"/>
              </a:rPr>
              <a:t>Multi-omics brain map of neurodegeneration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KingsBureauGrot ThreeSeven" panose="02000506040000020004" pitchFamily="2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5EB0674-B4E0-CA42-B873-F65B611F8259}"/>
              </a:ext>
            </a:extLst>
          </p:cNvPr>
          <p:cNvSpPr txBox="1">
            <a:spLocks/>
          </p:cNvSpPr>
          <p:nvPr/>
        </p:nvSpPr>
        <p:spPr>
          <a:xfrm>
            <a:off x="360000" y="4490163"/>
            <a:ext cx="8424000" cy="1064816"/>
          </a:xfrm>
          <a:prstGeom prst="rect">
            <a:avLst/>
          </a:prstGeom>
          <a:solidFill>
            <a:srgbClr val="FFFFFF">
              <a:alpha val="58000"/>
            </a:srgbClr>
          </a:solidFill>
        </p:spPr>
        <p:txBody>
          <a:bodyPr vert="horz" lIns="720000" tIns="0" rIns="72000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Kings Caslon Display" panose="02000503000000020003" pitchFamily="2" charset="77"/>
              </a:rPr>
              <a:t>Simon Lam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Kings Caslon Display" panose="02000503000000020003" pitchFamily="2" charset="77"/>
              </a:rPr>
              <a:t>Faculty of Dentistry, Oral &amp; Craniofacial Sciences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Kings Caslon Display" panose="02000503000000020003" pitchFamily="2" charset="77"/>
              </a:rPr>
              <a:t>Update meeting 13/10/20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Kings Caslon Display" panose="02000503000000020003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0FEE2-0D88-F949-A28F-A41D8FBFC6DF}"/>
              </a:ext>
            </a:extLst>
          </p:cNvPr>
          <p:cNvSpPr txBox="1"/>
          <p:nvPr/>
        </p:nvSpPr>
        <p:spPr>
          <a:xfrm>
            <a:off x="10332720" y="0"/>
            <a:ext cx="1911668" cy="230832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latin typeface="Kings Caslon Display" panose="02000503000000020003" pitchFamily="2" charset="77"/>
              </a:rPr>
              <a:t>Yulia</a:t>
            </a:r>
            <a:r>
              <a:rPr lang="en-GB" sz="900" dirty="0">
                <a:latin typeface="Kings Caslon Display" panose="02000503000000020003" pitchFamily="2" charset="77"/>
              </a:rPr>
              <a:t> </a:t>
            </a:r>
            <a:r>
              <a:rPr lang="en-GB" sz="900" dirty="0" err="1">
                <a:latin typeface="Kings Caslon Display" panose="02000503000000020003" pitchFamily="2" charset="77"/>
              </a:rPr>
              <a:t>Brodskaya</a:t>
            </a:r>
            <a:r>
              <a:rPr lang="en-GB" sz="900" dirty="0">
                <a:latin typeface="Kings Caslon Display" panose="02000503000000020003" pitchFamily="2" charset="77"/>
              </a:rPr>
              <a:t>, 2015, “</a:t>
            </a:r>
            <a:r>
              <a:rPr lang="en-GB" sz="900" dirty="0" err="1">
                <a:latin typeface="Kings Caslon Display" panose="02000503000000020003" pitchFamily="2" charset="77"/>
              </a:rPr>
              <a:t>MindBrain</a:t>
            </a:r>
            <a:r>
              <a:rPr lang="en-GB" sz="900" dirty="0">
                <a:latin typeface="Kings Caslon Display" panose="02000503000000020003" pitchFamily="2" charset="77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F2E94-7330-EB48-9ACC-8BA535E2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358" y="6047739"/>
            <a:ext cx="190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6225"/>
      </p:ext>
    </p:extLst>
  </p:cSld>
  <p:clrMapOvr>
    <a:masterClrMapping/>
  </p:clrMapOvr>
  <p:transition spd="slow" advTm="78813">
    <p:fade thruBlk="1"/>
  </p:transition>
  <p:extLst>
    <p:ext uri="{E180D4A7-C9FB-4DFB-919C-405C955672EB}">
      <p14:showEvtLst xmlns:p14="http://schemas.microsoft.com/office/powerpoint/2010/main">
        <p14:playEvt time="1008" objId="4"/>
        <p14:stopEvt time="10652" objId="4"/>
        <p14:playEvt time="11064" objId="5"/>
        <p14:stopEvt time="20786" objId="5"/>
        <p14:playEvt time="21610" objId="6"/>
        <p14:stopEvt time="29341" objId="6"/>
        <p14:playEvt time="30179" objId="7"/>
        <p14:stopEvt time="38696" objId="7"/>
        <p14:playEvt time="39521" objId="8"/>
        <p14:stopEvt time="51528" objId="8"/>
        <p14:playEvt time="52364" objId="9"/>
        <p14:stopEvt time="56306" objId="9"/>
        <p14:playEvt time="57123" objId="10"/>
        <p14:stopEvt time="78215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F10-8B8B-684A-9918-A30D4A15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676B-1FAF-F044-89BC-AF103AB9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any possible data quality issues in cluster 3</a:t>
            </a:r>
          </a:p>
          <a:p>
            <a:endParaRPr lang="en-GB" dirty="0"/>
          </a:p>
          <a:p>
            <a:r>
              <a:rPr lang="en-GB" dirty="0"/>
              <a:t>Investigate the significance of retinoids as a reporter metabolite</a:t>
            </a:r>
          </a:p>
          <a:p>
            <a:endParaRPr lang="en-GB" dirty="0"/>
          </a:p>
          <a:p>
            <a:r>
              <a:rPr lang="en-GB" dirty="0"/>
              <a:t>Repeat the analysis on brain regions rather than unsupervised clusters (dependent on data)</a:t>
            </a:r>
          </a:p>
          <a:p>
            <a:endParaRPr lang="en-GB" dirty="0"/>
          </a:p>
          <a:p>
            <a:r>
              <a:rPr lang="en-GB" dirty="0"/>
              <a:t>Repeat the analysis on the zebrafish model of ageing</a:t>
            </a:r>
          </a:p>
        </p:txBody>
      </p:sp>
    </p:spTree>
    <p:extLst>
      <p:ext uri="{BB962C8B-B14F-4D97-AF65-F5344CB8AC3E}">
        <p14:creationId xmlns:p14="http://schemas.microsoft.com/office/powerpoint/2010/main" val="1381263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3" y="516644"/>
            <a:ext cx="9856423" cy="1980159"/>
          </a:xfrm>
        </p:spPr>
        <p:txBody>
          <a:bodyPr numCol="2" anchor="t" anchorCtr="0"/>
          <a:lstStyle/>
          <a:p>
            <a:r>
              <a:rPr lang="en-GB" dirty="0">
                <a:solidFill>
                  <a:schemeClr val="bg1"/>
                </a:solidFill>
              </a:rPr>
              <a:t>Adil </a:t>
            </a:r>
            <a:r>
              <a:rPr lang="en-GB" dirty="0" err="1">
                <a:solidFill>
                  <a:schemeClr val="bg1"/>
                </a:solidFill>
              </a:rPr>
              <a:t>Mardinoglu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0" dirty="0">
                <a:solidFill>
                  <a:schemeClr val="bg1"/>
                </a:solidFill>
              </a:rPr>
              <a:t>Muhammad </a:t>
            </a:r>
            <a:r>
              <a:rPr lang="en-GB" b="0" dirty="0" err="1">
                <a:solidFill>
                  <a:schemeClr val="bg1"/>
                </a:solidFill>
              </a:rPr>
              <a:t>Arif</a:t>
            </a:r>
            <a:br>
              <a:rPr lang="en-GB" b="0" dirty="0">
                <a:solidFill>
                  <a:schemeClr val="bg1"/>
                </a:solidFill>
              </a:rPr>
            </a:br>
            <a:r>
              <a:rPr lang="en-GB" b="0" dirty="0">
                <a:solidFill>
                  <a:schemeClr val="bg1"/>
                </a:solidFill>
              </a:rPr>
              <a:t>Rui </a:t>
            </a:r>
            <a:r>
              <a:rPr lang="en-GB" b="0" dirty="0" err="1">
                <a:solidFill>
                  <a:schemeClr val="bg1"/>
                </a:solidFill>
              </a:rPr>
              <a:t>Benfeitas</a:t>
            </a:r>
            <a:br>
              <a:rPr lang="en-GB" b="0" dirty="0">
                <a:solidFill>
                  <a:schemeClr val="bg1"/>
                </a:solidFill>
              </a:rPr>
            </a:br>
            <a:br>
              <a:rPr lang="en-GB" b="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Robert Knight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0" dirty="0" err="1">
                <a:solidFill>
                  <a:schemeClr val="bg1"/>
                </a:solidFill>
              </a:rPr>
              <a:t>Hanzhong</a:t>
            </a:r>
            <a:r>
              <a:rPr lang="en-GB" b="0" dirty="0">
                <a:solidFill>
                  <a:schemeClr val="bg1"/>
                </a:solidFill>
              </a:rPr>
              <a:t> Bai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063" y="6121400"/>
            <a:ext cx="11280263" cy="360000"/>
          </a:xfrm>
        </p:spPr>
        <p:txBody>
          <a:bodyPr/>
          <a:lstStyle/>
          <a:p>
            <a:r>
              <a:rPr lang="en-GB" dirty="0"/>
              <a:t>© 2020 King’s College London. All rights reserved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46122E-D61B-0745-9CAF-43668E2B0CE6}"/>
              </a:ext>
            </a:extLst>
          </p:cNvPr>
          <p:cNvSpPr txBox="1">
            <a:spLocks/>
          </p:cNvSpPr>
          <p:nvPr/>
        </p:nvSpPr>
        <p:spPr>
          <a:xfrm>
            <a:off x="482063" y="3064639"/>
            <a:ext cx="11280263" cy="7287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kern="1200">
                <a:solidFill>
                  <a:srgbClr val="FFFFFF"/>
                </a:solidFill>
                <a:latin typeface="+mn-lt"/>
                <a:ea typeface="+mj-ea"/>
                <a:cs typeface="Impact"/>
              </a:defRPr>
            </a:lvl1pPr>
          </a:lstStyle>
          <a:p>
            <a:r>
              <a:rPr lang="en-US" sz="4500" b="1" dirty="0">
                <a:latin typeface="KingsBureauGrot ThreeSeven" panose="02000506040000020004" pitchFamily="2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A90D1-D962-2A42-AE05-380E1C7B0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2756" y="1728639"/>
            <a:ext cx="8628501" cy="39142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A27452-0A8D-C04C-921F-4BFA89F7F780}"/>
              </a:ext>
            </a:extLst>
          </p:cNvPr>
          <p:cNvSpPr txBox="1">
            <a:spLocks/>
          </p:cNvSpPr>
          <p:nvPr/>
        </p:nvSpPr>
        <p:spPr>
          <a:xfrm>
            <a:off x="3449190" y="3064639"/>
            <a:ext cx="6782205" cy="1405400"/>
          </a:xfrm>
          <a:prstGeom prst="rect">
            <a:avLst/>
          </a:prstGeom>
          <a:solidFill>
            <a:srgbClr val="FFFFFF">
              <a:alpha val="58000"/>
            </a:srgbClr>
          </a:solidFill>
        </p:spPr>
        <p:txBody>
          <a:bodyPr vert="horz" lIns="720000" tIns="0" rIns="72000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GB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ingsBureauGrot ThreeSeven" panose="02000506040000020004" pitchFamily="2" charset="0"/>
              </a:rPr>
              <a:t>Multi-omics brain map of Parkinson’s disease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KingsBureauGrot ThreeSeven" panose="02000506040000020004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2CE51DC-B6D9-B44E-AC3F-7AE3B3F0076D}"/>
              </a:ext>
            </a:extLst>
          </p:cNvPr>
          <p:cNvSpPr txBox="1">
            <a:spLocks/>
          </p:cNvSpPr>
          <p:nvPr/>
        </p:nvSpPr>
        <p:spPr>
          <a:xfrm>
            <a:off x="3449190" y="4617763"/>
            <a:ext cx="6782205" cy="792042"/>
          </a:xfrm>
          <a:prstGeom prst="rect">
            <a:avLst/>
          </a:prstGeom>
          <a:solidFill>
            <a:srgbClr val="FFFFFF">
              <a:alpha val="58000"/>
            </a:srgbClr>
          </a:solidFill>
        </p:spPr>
        <p:txBody>
          <a:bodyPr vert="horz" lIns="720000" tIns="0" rIns="72000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ings Caslon Display" panose="02000503000000020003" pitchFamily="2" charset="77"/>
              </a:rPr>
              <a:t>Simon Lam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ings Caslon Display" panose="02000503000000020003" pitchFamily="2" charset="77"/>
              </a:rPr>
              <a:t>Faculty of Dentistry, Oral &amp; Craniofacial Sciences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ings Caslon Display" panose="02000503000000020003" pitchFamily="2" charset="77"/>
              </a:rPr>
              <a:t>Update meeting 13/8/20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ings Caslon Display" panose="02000503000000020003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EB22F-D3CC-754A-9DCD-8957AB6AA1D9}"/>
              </a:ext>
            </a:extLst>
          </p:cNvPr>
          <p:cNvSpPr txBox="1"/>
          <p:nvPr/>
        </p:nvSpPr>
        <p:spPr>
          <a:xfrm>
            <a:off x="9929589" y="1728639"/>
            <a:ext cx="1911668" cy="230832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latin typeface="Kings Caslon Display" panose="02000503000000020003" pitchFamily="2" charset="77"/>
              </a:rPr>
              <a:t>Yulia</a:t>
            </a:r>
            <a:r>
              <a:rPr lang="en-GB" sz="900" dirty="0">
                <a:latin typeface="Kings Caslon Display" panose="02000503000000020003" pitchFamily="2" charset="77"/>
              </a:rPr>
              <a:t> </a:t>
            </a:r>
            <a:r>
              <a:rPr lang="en-GB" sz="900" dirty="0" err="1">
                <a:latin typeface="Kings Caslon Display" panose="02000503000000020003" pitchFamily="2" charset="77"/>
              </a:rPr>
              <a:t>Brodskaya</a:t>
            </a:r>
            <a:r>
              <a:rPr lang="en-GB" sz="900" dirty="0">
                <a:latin typeface="Kings Caslon Display" panose="02000503000000020003" pitchFamily="2" charset="77"/>
              </a:rPr>
              <a:t>, 2015, “</a:t>
            </a:r>
            <a:r>
              <a:rPr lang="en-GB" sz="900" dirty="0" err="1">
                <a:latin typeface="Kings Caslon Display" panose="02000503000000020003" pitchFamily="2" charset="77"/>
              </a:rPr>
              <a:t>MindBrain</a:t>
            </a:r>
            <a:r>
              <a:rPr lang="en-GB" sz="900" dirty="0">
                <a:latin typeface="Kings Caslon Display" panose="02000503000000020003" pitchFamily="2" charset="77"/>
              </a:rPr>
              <a:t>”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51C7F1-8B04-5E42-9FFE-09524CC7A863}"/>
              </a:ext>
            </a:extLst>
          </p:cNvPr>
          <p:cNvSpPr txBox="1">
            <a:spLocks/>
          </p:cNvSpPr>
          <p:nvPr/>
        </p:nvSpPr>
        <p:spPr>
          <a:xfrm>
            <a:off x="482062" y="4074961"/>
            <a:ext cx="5814235" cy="1980159"/>
          </a:xfrm>
          <a:prstGeom prst="rect">
            <a:avLst/>
          </a:prstGeom>
        </p:spPr>
        <p:txBody>
          <a:bodyPr vert="horz" lIns="0" tIns="0" rIns="0" bIns="0" numCol="2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b="1" i="0" kern="1200">
                <a:solidFill>
                  <a:srgbClr val="FFFFFF"/>
                </a:solidFill>
                <a:latin typeface="Kings Caslon Display" panose="02000503000000020003" pitchFamily="2" charset="77"/>
                <a:ea typeface="+mj-ea"/>
                <a:cs typeface="KingsBureauGrot ThreeSeven" panose="0200050604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Simon Lam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Centre for Host-Microbiome Interactions</a:t>
            </a:r>
          </a:p>
          <a:p>
            <a:r>
              <a:rPr lang="en-US" b="0" dirty="0">
                <a:solidFill>
                  <a:schemeClr val="bg1"/>
                </a:solidFill>
              </a:rPr>
              <a:t>Floor 18, Tower Wing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simon.1.lam@kcl.ac.uk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7973">
        <p:fade thruBlk="1"/>
      </p:transition>
    </mc:Choice>
    <mc:Fallback xmlns="">
      <p:transition spd="slow" advTm="27973">
        <p:fade thruBlk="1"/>
      </p:transition>
    </mc:Fallback>
  </mc:AlternateContent>
  <p:extLst>
    <p:ext uri="{E180D4A7-C9FB-4DFB-919C-405C955672EB}">
      <p14:showEvtLst xmlns:p14="http://schemas.microsoft.com/office/powerpoint/2010/main">
        <p14:playEvt time="1024" objId="5"/>
        <p14:stopEvt time="5656" objId="5"/>
        <p14:playEvt time="6473" objId="11"/>
        <p14:stopEvt time="12088" objId="11"/>
        <p14:playEvt time="12928" objId="12"/>
        <p14:stopEvt time="16835" objId="12"/>
        <p14:playEvt time="17665" objId="13"/>
        <p14:stopEvt time="24291" objId="13"/>
        <p14:playEvt time="25122" objId="14"/>
        <p14:stopEvt time="26788" objId="1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159B-7329-2D4B-BC36-07ECBC88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analysis of AD and 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16EEF-A6C5-224F-A1F8-5F3F0914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F791C-D650-C743-BAB1-BD919C5DB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1" y="2172942"/>
            <a:ext cx="2676982" cy="308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2632B-98BA-2F45-95F3-104CC4531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978" y="2193158"/>
            <a:ext cx="2951584" cy="2951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5C4BA-0EBC-6849-B318-2724D6C4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158" y="2193158"/>
            <a:ext cx="2951584" cy="295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5CC80-BF8F-3041-A4DF-DC2B111A9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032" y="2193158"/>
            <a:ext cx="2951584" cy="2951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7E6E5-663C-5C46-B0BE-FFF3A45BA9BE}"/>
              </a:ext>
            </a:extLst>
          </p:cNvPr>
          <p:cNvSpPr txBox="1"/>
          <p:nvPr/>
        </p:nvSpPr>
        <p:spPr>
          <a:xfrm>
            <a:off x="3360103" y="1823826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1 vs 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CD796-1D62-0D46-86FA-0471E350D901}"/>
              </a:ext>
            </a:extLst>
          </p:cNvPr>
          <p:cNvSpPr txBox="1"/>
          <p:nvPr/>
        </p:nvSpPr>
        <p:spPr>
          <a:xfrm>
            <a:off x="6326855" y="1823826"/>
            <a:ext cx="20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2 vs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25F7C-E16E-B448-8D6B-7B7632742886}"/>
              </a:ext>
            </a:extLst>
          </p:cNvPr>
          <p:cNvSpPr txBox="1"/>
          <p:nvPr/>
        </p:nvSpPr>
        <p:spPr>
          <a:xfrm>
            <a:off x="9322031" y="1823826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3 vs control</a:t>
            </a:r>
          </a:p>
        </p:txBody>
      </p:sp>
    </p:spTree>
    <p:extLst>
      <p:ext uri="{BB962C8B-B14F-4D97-AF65-F5344CB8AC3E}">
        <p14:creationId xmlns:p14="http://schemas.microsoft.com/office/powerpoint/2010/main" val="26057061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2430-80F7-A646-8F28-768720A5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set 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CA64-0FBC-4049-88C8-126859E2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EBAE68-C44B-354A-BD48-D6F453360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37" y="1089220"/>
            <a:ext cx="3829016" cy="2595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EEACE-99B4-8746-9DD1-CFBA72B4C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37" y="4101161"/>
            <a:ext cx="3829016" cy="2033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5C4453-09D5-AA44-9989-729FFCF7049B}"/>
              </a:ext>
            </a:extLst>
          </p:cNvPr>
          <p:cNvSpPr txBox="1"/>
          <p:nvPr/>
        </p:nvSpPr>
        <p:spPr>
          <a:xfrm rot="5400000">
            <a:off x="1340303" y="372727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CB1708-EDF5-2348-B5A4-CEFA52401E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1073" y="1089220"/>
            <a:ext cx="3829016" cy="19022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98D263-7ED3-A449-B487-4FA60103F0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1073" y="3310251"/>
            <a:ext cx="3829016" cy="282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22A8DE-E287-A047-9237-20FCDF63AE81}"/>
              </a:ext>
            </a:extLst>
          </p:cNvPr>
          <p:cNvSpPr txBox="1"/>
          <p:nvPr/>
        </p:nvSpPr>
        <p:spPr>
          <a:xfrm rot="5400000">
            <a:off x="5224948" y="298160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B9A4ED-B6A6-1E43-BCFE-0AE1714384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1210" y="1470283"/>
            <a:ext cx="3829016" cy="4664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1B5D5F-81C3-384D-A373-5F9116CF90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1210" y="1089220"/>
            <a:ext cx="3829016" cy="1001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5FFC9A-3E04-234F-823F-7C52051F3571}"/>
              </a:ext>
            </a:extLst>
          </p:cNvPr>
          <p:cNvSpPr txBox="1"/>
          <p:nvPr/>
        </p:nvSpPr>
        <p:spPr>
          <a:xfrm rot="5400000">
            <a:off x="57160" y="635892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1C037-66BD-DB41-AEBE-1E90EB751E8D}"/>
              </a:ext>
            </a:extLst>
          </p:cNvPr>
          <p:cNvSpPr txBox="1"/>
          <p:nvPr/>
        </p:nvSpPr>
        <p:spPr>
          <a:xfrm rot="5400000">
            <a:off x="583741" y="635972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7178E9-CC39-6A4A-A34C-CF2040FC7C15}"/>
              </a:ext>
            </a:extLst>
          </p:cNvPr>
          <p:cNvSpPr txBox="1"/>
          <p:nvPr/>
        </p:nvSpPr>
        <p:spPr>
          <a:xfrm rot="5400000">
            <a:off x="1135969" y="6334875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Non-</a:t>
            </a:r>
            <a:r>
              <a:rPr lang="en-GB" sz="1100" dirty="0" err="1">
                <a:latin typeface="Kings Caslon Display" panose="02000503000000020003" pitchFamily="2" charset="77"/>
              </a:rPr>
              <a:t>dir</a:t>
            </a:r>
            <a:endParaRPr lang="en-GB" sz="1100" dirty="0">
              <a:latin typeface="Kings Caslon Display" panose="02000503000000020003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94BBDD-AFEB-C24F-A46C-BBDD411BA822}"/>
              </a:ext>
            </a:extLst>
          </p:cNvPr>
          <p:cNvSpPr txBox="1"/>
          <p:nvPr/>
        </p:nvSpPr>
        <p:spPr>
          <a:xfrm rot="5400000">
            <a:off x="1641711" y="6356515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(up)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F6308E-7475-1241-9129-3B1F91F23429}"/>
              </a:ext>
            </a:extLst>
          </p:cNvPr>
          <p:cNvSpPr txBox="1"/>
          <p:nvPr/>
        </p:nvSpPr>
        <p:spPr>
          <a:xfrm rot="5400000">
            <a:off x="2169893" y="6355714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(up)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FCA70D-F288-424C-B950-F4AD6D9C7291}"/>
              </a:ext>
            </a:extLst>
          </p:cNvPr>
          <p:cNvSpPr txBox="1"/>
          <p:nvPr/>
        </p:nvSpPr>
        <p:spPr>
          <a:xfrm rot="5400000">
            <a:off x="3982410" y="635892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B2324B-8E76-5F4E-8678-DDCF5DCE1539}"/>
              </a:ext>
            </a:extLst>
          </p:cNvPr>
          <p:cNvSpPr txBox="1"/>
          <p:nvPr/>
        </p:nvSpPr>
        <p:spPr>
          <a:xfrm rot="5400000">
            <a:off x="4508991" y="635972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39849-340D-F840-93FD-34C2ACDEBCC8}"/>
              </a:ext>
            </a:extLst>
          </p:cNvPr>
          <p:cNvSpPr txBox="1"/>
          <p:nvPr/>
        </p:nvSpPr>
        <p:spPr>
          <a:xfrm rot="5400000">
            <a:off x="5061219" y="6334875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Non-</a:t>
            </a:r>
            <a:r>
              <a:rPr lang="en-GB" sz="1100" dirty="0" err="1">
                <a:latin typeface="Kings Caslon Display" panose="02000503000000020003" pitchFamily="2" charset="77"/>
              </a:rPr>
              <a:t>dir</a:t>
            </a:r>
            <a:endParaRPr lang="en-GB" sz="1100" dirty="0">
              <a:latin typeface="Kings Caslon Display" panose="02000503000000020003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CDF4A4-8C22-AA43-8813-2FD318F17BCA}"/>
              </a:ext>
            </a:extLst>
          </p:cNvPr>
          <p:cNvSpPr txBox="1"/>
          <p:nvPr/>
        </p:nvSpPr>
        <p:spPr>
          <a:xfrm rot="5400000">
            <a:off x="5566961" y="6356515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(up)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97F3C2-D1EB-C448-A8FF-D0134A39428F}"/>
              </a:ext>
            </a:extLst>
          </p:cNvPr>
          <p:cNvSpPr txBox="1"/>
          <p:nvPr/>
        </p:nvSpPr>
        <p:spPr>
          <a:xfrm rot="5400000">
            <a:off x="6095143" y="6355714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(up)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45D71-E974-4044-90F4-89AB87F9C83A}"/>
              </a:ext>
            </a:extLst>
          </p:cNvPr>
          <p:cNvSpPr txBox="1"/>
          <p:nvPr/>
        </p:nvSpPr>
        <p:spPr>
          <a:xfrm rot="5400000">
            <a:off x="7880609" y="635892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8BD417-BC10-FA46-8C46-330AE1841D6E}"/>
              </a:ext>
            </a:extLst>
          </p:cNvPr>
          <p:cNvSpPr txBox="1"/>
          <p:nvPr/>
        </p:nvSpPr>
        <p:spPr>
          <a:xfrm rot="5400000">
            <a:off x="8407190" y="635972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8FBD89-5030-7C41-A9A6-66E37B0C0721}"/>
              </a:ext>
            </a:extLst>
          </p:cNvPr>
          <p:cNvSpPr txBox="1"/>
          <p:nvPr/>
        </p:nvSpPr>
        <p:spPr>
          <a:xfrm rot="5400000">
            <a:off x="8959418" y="6334875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Non-</a:t>
            </a:r>
            <a:r>
              <a:rPr lang="en-GB" sz="1100" dirty="0" err="1">
                <a:latin typeface="Kings Caslon Display" panose="02000503000000020003" pitchFamily="2" charset="77"/>
              </a:rPr>
              <a:t>dir</a:t>
            </a:r>
            <a:endParaRPr lang="en-GB" sz="1100" dirty="0">
              <a:latin typeface="Kings Caslon Display" panose="02000503000000020003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E2C02-B482-4D40-B965-3FD8CD65D7D0}"/>
              </a:ext>
            </a:extLst>
          </p:cNvPr>
          <p:cNvSpPr txBox="1"/>
          <p:nvPr/>
        </p:nvSpPr>
        <p:spPr>
          <a:xfrm rot="5400000">
            <a:off x="9465160" y="6356515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(up)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60FE4D-389D-BE46-AD46-65446EA9B51B}"/>
              </a:ext>
            </a:extLst>
          </p:cNvPr>
          <p:cNvSpPr txBox="1"/>
          <p:nvPr/>
        </p:nvSpPr>
        <p:spPr>
          <a:xfrm rot="5400000">
            <a:off x="9993342" y="6355714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(up)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999D1A-CA41-F543-8F4E-936B6ABEE1B2}"/>
              </a:ext>
            </a:extLst>
          </p:cNvPr>
          <p:cNvSpPr txBox="1"/>
          <p:nvPr/>
        </p:nvSpPr>
        <p:spPr>
          <a:xfrm>
            <a:off x="581170" y="717023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1 vs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0918A7-94CC-0C40-B851-A70420AF3B5E}"/>
              </a:ext>
            </a:extLst>
          </p:cNvPr>
          <p:cNvSpPr txBox="1"/>
          <p:nvPr/>
        </p:nvSpPr>
        <p:spPr>
          <a:xfrm>
            <a:off x="4741758" y="717023"/>
            <a:ext cx="20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2 vs control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445B92-028A-974F-A39B-A7F408DB34CB}"/>
              </a:ext>
            </a:extLst>
          </p:cNvPr>
          <p:cNvSpPr txBox="1"/>
          <p:nvPr/>
        </p:nvSpPr>
        <p:spPr>
          <a:xfrm>
            <a:off x="8924787" y="717023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3 vs control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D09F9-AB26-C841-BEBF-7E6D9022CEAF}"/>
              </a:ext>
            </a:extLst>
          </p:cNvPr>
          <p:cNvSpPr txBox="1"/>
          <p:nvPr/>
        </p:nvSpPr>
        <p:spPr>
          <a:xfrm rot="5400000">
            <a:off x="9178925" y="11431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979504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2430-80F7-A646-8F28-768720A5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set 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CA64-0FBC-4049-88C8-126859E2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EBAE68-C44B-354A-BD48-D6F453360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37" y="1089220"/>
            <a:ext cx="3829016" cy="2595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EEACE-99B4-8746-9DD1-CFBA72B4C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37" y="4101161"/>
            <a:ext cx="3829016" cy="2033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5C4453-09D5-AA44-9989-729FFCF7049B}"/>
              </a:ext>
            </a:extLst>
          </p:cNvPr>
          <p:cNvSpPr txBox="1"/>
          <p:nvPr/>
        </p:nvSpPr>
        <p:spPr>
          <a:xfrm rot="5400000">
            <a:off x="1340303" y="372727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CB1708-EDF5-2348-B5A4-CEFA52401E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1073" y="1089220"/>
            <a:ext cx="3829016" cy="19022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98D263-7ED3-A449-B487-4FA60103F0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1073" y="3310251"/>
            <a:ext cx="3829016" cy="282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22A8DE-E287-A047-9237-20FCDF63AE81}"/>
              </a:ext>
            </a:extLst>
          </p:cNvPr>
          <p:cNvSpPr txBox="1"/>
          <p:nvPr/>
        </p:nvSpPr>
        <p:spPr>
          <a:xfrm rot="5400000">
            <a:off x="5224948" y="298160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B9A4ED-B6A6-1E43-BCFE-0AE1714384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1210" y="1470283"/>
            <a:ext cx="3829016" cy="4664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1B5D5F-81C3-384D-A373-5F9116CF90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1210" y="1089220"/>
            <a:ext cx="3829016" cy="1001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406539-0125-F144-B272-3C392546ED76}"/>
              </a:ext>
            </a:extLst>
          </p:cNvPr>
          <p:cNvSpPr txBox="1"/>
          <p:nvPr/>
        </p:nvSpPr>
        <p:spPr>
          <a:xfrm rot="5400000">
            <a:off x="9178925" y="11431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5FFC9A-3E04-234F-823F-7C52051F3571}"/>
              </a:ext>
            </a:extLst>
          </p:cNvPr>
          <p:cNvSpPr txBox="1"/>
          <p:nvPr/>
        </p:nvSpPr>
        <p:spPr>
          <a:xfrm rot="5400000">
            <a:off x="57160" y="635892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1C037-66BD-DB41-AEBE-1E90EB751E8D}"/>
              </a:ext>
            </a:extLst>
          </p:cNvPr>
          <p:cNvSpPr txBox="1"/>
          <p:nvPr/>
        </p:nvSpPr>
        <p:spPr>
          <a:xfrm rot="5400000">
            <a:off x="583741" y="635972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7178E9-CC39-6A4A-A34C-CF2040FC7C15}"/>
              </a:ext>
            </a:extLst>
          </p:cNvPr>
          <p:cNvSpPr txBox="1"/>
          <p:nvPr/>
        </p:nvSpPr>
        <p:spPr>
          <a:xfrm rot="5400000">
            <a:off x="1135969" y="6334875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Non-</a:t>
            </a:r>
            <a:r>
              <a:rPr lang="en-GB" sz="1100" dirty="0" err="1">
                <a:latin typeface="Kings Caslon Display" panose="02000503000000020003" pitchFamily="2" charset="77"/>
              </a:rPr>
              <a:t>dir</a:t>
            </a:r>
            <a:endParaRPr lang="en-GB" sz="1100" dirty="0">
              <a:latin typeface="Kings Caslon Display" panose="02000503000000020003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94BBDD-AFEB-C24F-A46C-BBDD411BA822}"/>
              </a:ext>
            </a:extLst>
          </p:cNvPr>
          <p:cNvSpPr txBox="1"/>
          <p:nvPr/>
        </p:nvSpPr>
        <p:spPr>
          <a:xfrm rot="5400000">
            <a:off x="1641711" y="6356515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(up)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F6308E-7475-1241-9129-3B1F91F23429}"/>
              </a:ext>
            </a:extLst>
          </p:cNvPr>
          <p:cNvSpPr txBox="1"/>
          <p:nvPr/>
        </p:nvSpPr>
        <p:spPr>
          <a:xfrm rot="5400000">
            <a:off x="2169893" y="6355714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(up)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FCA70D-F288-424C-B950-F4AD6D9C7291}"/>
              </a:ext>
            </a:extLst>
          </p:cNvPr>
          <p:cNvSpPr txBox="1"/>
          <p:nvPr/>
        </p:nvSpPr>
        <p:spPr>
          <a:xfrm rot="5400000">
            <a:off x="3982410" y="635892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B2324B-8E76-5F4E-8678-DDCF5DCE1539}"/>
              </a:ext>
            </a:extLst>
          </p:cNvPr>
          <p:cNvSpPr txBox="1"/>
          <p:nvPr/>
        </p:nvSpPr>
        <p:spPr>
          <a:xfrm rot="5400000">
            <a:off x="4508991" y="635972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39849-340D-F840-93FD-34C2ACDEBCC8}"/>
              </a:ext>
            </a:extLst>
          </p:cNvPr>
          <p:cNvSpPr txBox="1"/>
          <p:nvPr/>
        </p:nvSpPr>
        <p:spPr>
          <a:xfrm rot="5400000">
            <a:off x="5061219" y="6334875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Non-</a:t>
            </a:r>
            <a:r>
              <a:rPr lang="en-GB" sz="1100" dirty="0" err="1">
                <a:latin typeface="Kings Caslon Display" panose="02000503000000020003" pitchFamily="2" charset="77"/>
              </a:rPr>
              <a:t>dir</a:t>
            </a:r>
            <a:endParaRPr lang="en-GB" sz="1100" dirty="0">
              <a:latin typeface="Kings Caslon Display" panose="02000503000000020003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CDF4A4-8C22-AA43-8813-2FD318F17BCA}"/>
              </a:ext>
            </a:extLst>
          </p:cNvPr>
          <p:cNvSpPr txBox="1"/>
          <p:nvPr/>
        </p:nvSpPr>
        <p:spPr>
          <a:xfrm rot="5400000">
            <a:off x="5566961" y="6356515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(up)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97F3C2-D1EB-C448-A8FF-D0134A39428F}"/>
              </a:ext>
            </a:extLst>
          </p:cNvPr>
          <p:cNvSpPr txBox="1"/>
          <p:nvPr/>
        </p:nvSpPr>
        <p:spPr>
          <a:xfrm rot="5400000">
            <a:off x="6095143" y="6355714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(up)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45D71-E974-4044-90F4-89AB87F9C83A}"/>
              </a:ext>
            </a:extLst>
          </p:cNvPr>
          <p:cNvSpPr txBox="1"/>
          <p:nvPr/>
        </p:nvSpPr>
        <p:spPr>
          <a:xfrm rot="5400000">
            <a:off x="7880609" y="635892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8BD417-BC10-FA46-8C46-330AE1841D6E}"/>
              </a:ext>
            </a:extLst>
          </p:cNvPr>
          <p:cNvSpPr txBox="1"/>
          <p:nvPr/>
        </p:nvSpPr>
        <p:spPr>
          <a:xfrm rot="5400000">
            <a:off x="8407190" y="635972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</a:t>
            </a:r>
            <a:r>
              <a:rPr lang="en-GB" sz="1100" dirty="0" err="1">
                <a:latin typeface="Kings Caslon Display" panose="02000503000000020003" pitchFamily="2" charset="77"/>
              </a:rPr>
              <a:t>dn</a:t>
            </a:r>
            <a:r>
              <a:rPr lang="en-GB" sz="1100" dirty="0">
                <a:latin typeface="Kings Caslon Display" panose="02000503000000020003" pitchFamily="2" charset="7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8FBD89-5030-7C41-A9A6-66E37B0C0721}"/>
              </a:ext>
            </a:extLst>
          </p:cNvPr>
          <p:cNvSpPr txBox="1"/>
          <p:nvPr/>
        </p:nvSpPr>
        <p:spPr>
          <a:xfrm rot="5400000">
            <a:off x="8959418" y="6334875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Non-</a:t>
            </a:r>
            <a:r>
              <a:rPr lang="en-GB" sz="1100" dirty="0" err="1">
                <a:latin typeface="Kings Caslon Display" panose="02000503000000020003" pitchFamily="2" charset="77"/>
              </a:rPr>
              <a:t>dir</a:t>
            </a:r>
            <a:endParaRPr lang="en-GB" sz="1100" dirty="0">
              <a:latin typeface="Kings Caslon Display" panose="02000503000000020003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E2C02-B482-4D40-B965-3FD8CD65D7D0}"/>
              </a:ext>
            </a:extLst>
          </p:cNvPr>
          <p:cNvSpPr txBox="1"/>
          <p:nvPr/>
        </p:nvSpPr>
        <p:spPr>
          <a:xfrm rot="5400000">
            <a:off x="9465160" y="6356515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Mix (up)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60FE4D-389D-BE46-AD46-65446EA9B51B}"/>
              </a:ext>
            </a:extLst>
          </p:cNvPr>
          <p:cNvSpPr txBox="1"/>
          <p:nvPr/>
        </p:nvSpPr>
        <p:spPr>
          <a:xfrm rot="5400000">
            <a:off x="9993342" y="6355714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Kings Caslon Display" panose="02000503000000020003" pitchFamily="2" charset="77"/>
              </a:rPr>
              <a:t>Dist</a:t>
            </a:r>
            <a:r>
              <a:rPr lang="en-GB" sz="1100" dirty="0">
                <a:latin typeface="Kings Caslon Display" panose="02000503000000020003" pitchFamily="2" charset="77"/>
              </a:rPr>
              <a:t> (up)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8C4EB-BA7F-AB42-9D10-C0590F018A33}"/>
              </a:ext>
            </a:extLst>
          </p:cNvPr>
          <p:cNvSpPr txBox="1"/>
          <p:nvPr/>
        </p:nvSpPr>
        <p:spPr>
          <a:xfrm>
            <a:off x="4814356" y="1641073"/>
            <a:ext cx="1506579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  <a:latin typeface="Kings Caslon Display" panose="02000503000000020003" pitchFamily="2" charset="77"/>
              </a:rPr>
              <a:t>Cytoskeleton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Eye development</a:t>
            </a:r>
          </a:p>
          <a:p>
            <a:r>
              <a:rPr lang="en-GB" sz="1100" dirty="0">
                <a:solidFill>
                  <a:srgbClr val="00B050"/>
                </a:solidFill>
                <a:latin typeface="Kings Caslon Display" panose="02000503000000020003" pitchFamily="2" charset="77"/>
              </a:rPr>
              <a:t>Telomere binding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Amino acid synthesis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EBB32D-6D79-EB43-9154-C23304019699}"/>
              </a:ext>
            </a:extLst>
          </p:cNvPr>
          <p:cNvSpPr txBox="1"/>
          <p:nvPr/>
        </p:nvSpPr>
        <p:spPr>
          <a:xfrm>
            <a:off x="4091548" y="4350119"/>
            <a:ext cx="1506579" cy="600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Ion binding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Apoptosis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Inflammatory response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1F9DB3-D264-4C40-85C4-C4656B169C75}"/>
              </a:ext>
            </a:extLst>
          </p:cNvPr>
          <p:cNvSpPr txBox="1"/>
          <p:nvPr/>
        </p:nvSpPr>
        <p:spPr>
          <a:xfrm>
            <a:off x="9061485" y="927732"/>
            <a:ext cx="150657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None significant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0C2961-B13D-5C4E-AB35-7DD1E40CD770}"/>
              </a:ext>
            </a:extLst>
          </p:cNvPr>
          <p:cNvSpPr txBox="1"/>
          <p:nvPr/>
        </p:nvSpPr>
        <p:spPr>
          <a:xfrm>
            <a:off x="8260564" y="3650331"/>
            <a:ext cx="1506579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Ion binding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Ion transport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Neuron differentiation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Cell membrane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1FFC2B-8542-E448-BD9B-F99EA33382C8}"/>
              </a:ext>
            </a:extLst>
          </p:cNvPr>
          <p:cNvSpPr txBox="1"/>
          <p:nvPr/>
        </p:nvSpPr>
        <p:spPr>
          <a:xfrm>
            <a:off x="1238036" y="1985091"/>
            <a:ext cx="1506579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Kings Caslon Display" panose="02000503000000020003" pitchFamily="2" charset="77"/>
              </a:rPr>
              <a:t>Cell signalling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Immune signalling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DFA4B-45A6-2742-AA8E-9E33E841F296}"/>
              </a:ext>
            </a:extLst>
          </p:cNvPr>
          <p:cNvSpPr txBox="1"/>
          <p:nvPr/>
        </p:nvSpPr>
        <p:spPr>
          <a:xfrm>
            <a:off x="394539" y="4722545"/>
            <a:ext cx="1506579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  <a:latin typeface="Kings Caslon Display" panose="02000503000000020003" pitchFamily="2" charset="77"/>
              </a:rPr>
              <a:t>Cytoskeleton</a:t>
            </a:r>
          </a:p>
          <a:p>
            <a:r>
              <a:rPr lang="en-GB" sz="1100" dirty="0">
                <a:latin typeface="Kings Caslon Display" panose="02000503000000020003" pitchFamily="2" charset="77"/>
              </a:rPr>
              <a:t>Neuron development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50485-35CB-C740-9DB3-5E83B58FE946}"/>
              </a:ext>
            </a:extLst>
          </p:cNvPr>
          <p:cNvSpPr txBox="1"/>
          <p:nvPr/>
        </p:nvSpPr>
        <p:spPr>
          <a:xfrm>
            <a:off x="581170" y="717023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1 vs control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9D1286-704A-2A41-95EB-05166D33A918}"/>
              </a:ext>
            </a:extLst>
          </p:cNvPr>
          <p:cNvSpPr txBox="1"/>
          <p:nvPr/>
        </p:nvSpPr>
        <p:spPr>
          <a:xfrm>
            <a:off x="4741758" y="717023"/>
            <a:ext cx="20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2 vs control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3B8FC0-6F81-F14F-BEB0-24107301CEC7}"/>
              </a:ext>
            </a:extLst>
          </p:cNvPr>
          <p:cNvSpPr txBox="1"/>
          <p:nvPr/>
        </p:nvSpPr>
        <p:spPr>
          <a:xfrm>
            <a:off x="8924787" y="717023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3 vs control</a:t>
            </a:r>
          </a:p>
        </p:txBody>
      </p:sp>
    </p:spTree>
    <p:extLst>
      <p:ext uri="{BB962C8B-B14F-4D97-AF65-F5344CB8AC3E}">
        <p14:creationId xmlns:p14="http://schemas.microsoft.com/office/powerpoint/2010/main" val="10533455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4B66-01C7-A947-9854-86A7584E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Quantification of metabolic functions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8C8F4-7031-3640-AEF3-527552C67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9AB13-F02E-2042-9318-A84303C32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07421"/>
            <a:ext cx="3015923" cy="276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31FF6-2779-3E41-A616-30F293FB4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7868" y="1707421"/>
            <a:ext cx="3015923" cy="2826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56C4A-6E12-9A4A-BE6A-2C1076827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850" y="1707421"/>
            <a:ext cx="3022866" cy="287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58DC9-2623-3D46-90DD-895773944B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44" y="1707421"/>
            <a:ext cx="3022866" cy="293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D5D47-808C-984F-8958-9D133AE4D72A}"/>
              </a:ext>
            </a:extLst>
          </p:cNvPr>
          <p:cNvSpPr txBox="1"/>
          <p:nvPr/>
        </p:nvSpPr>
        <p:spPr>
          <a:xfrm>
            <a:off x="991185" y="4668503"/>
            <a:ext cx="103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C9015-F434-6048-A264-55F57431A50B}"/>
              </a:ext>
            </a:extLst>
          </p:cNvPr>
          <p:cNvSpPr txBox="1"/>
          <p:nvPr/>
        </p:nvSpPr>
        <p:spPr>
          <a:xfrm>
            <a:off x="4017832" y="4668503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A4ECB-2BC9-2C40-8761-FE66F35E9FF8}"/>
              </a:ext>
            </a:extLst>
          </p:cNvPr>
          <p:cNvSpPr txBox="1"/>
          <p:nvPr/>
        </p:nvSpPr>
        <p:spPr>
          <a:xfrm>
            <a:off x="7170563" y="4668503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5AFA5-49C1-DA42-8EA1-9B9E3DD1E1C2}"/>
              </a:ext>
            </a:extLst>
          </p:cNvPr>
          <p:cNvSpPr txBox="1"/>
          <p:nvPr/>
        </p:nvSpPr>
        <p:spPr>
          <a:xfrm>
            <a:off x="10189673" y="4668503"/>
            <a:ext cx="93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76951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4B66-01C7-A947-9854-86A7584E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Quantification of metabolic functions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8C8F4-7031-3640-AEF3-527552C67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9AB13-F02E-2042-9318-A84303C32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07421"/>
            <a:ext cx="3015923" cy="276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31FF6-2779-3E41-A616-30F293FB4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7868" y="1707421"/>
            <a:ext cx="3015923" cy="2826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56C4A-6E12-9A4A-BE6A-2C1076827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850" y="1707421"/>
            <a:ext cx="3022866" cy="287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58DC9-2623-3D46-90DD-895773944B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44" y="1707421"/>
            <a:ext cx="3022866" cy="293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D5D47-808C-984F-8958-9D133AE4D72A}"/>
              </a:ext>
            </a:extLst>
          </p:cNvPr>
          <p:cNvSpPr txBox="1"/>
          <p:nvPr/>
        </p:nvSpPr>
        <p:spPr>
          <a:xfrm>
            <a:off x="991185" y="4668503"/>
            <a:ext cx="103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C9015-F434-6048-A264-55F57431A50B}"/>
              </a:ext>
            </a:extLst>
          </p:cNvPr>
          <p:cNvSpPr txBox="1"/>
          <p:nvPr/>
        </p:nvSpPr>
        <p:spPr>
          <a:xfrm>
            <a:off x="4017832" y="4668503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A4ECB-2BC9-2C40-8761-FE66F35E9FF8}"/>
              </a:ext>
            </a:extLst>
          </p:cNvPr>
          <p:cNvSpPr txBox="1"/>
          <p:nvPr/>
        </p:nvSpPr>
        <p:spPr>
          <a:xfrm>
            <a:off x="7170563" y="4668503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5AFA5-49C1-DA42-8EA1-9B9E3DD1E1C2}"/>
              </a:ext>
            </a:extLst>
          </p:cNvPr>
          <p:cNvSpPr txBox="1"/>
          <p:nvPr/>
        </p:nvSpPr>
        <p:spPr>
          <a:xfrm>
            <a:off x="10189673" y="4668503"/>
            <a:ext cx="93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Control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B46F3-F89C-6D4D-AD78-6F56F0BEC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43" b="6428"/>
          <a:stretch/>
        </p:blipFill>
        <p:spPr>
          <a:xfrm>
            <a:off x="6294669" y="5026001"/>
            <a:ext cx="2819045" cy="1600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A9AAE-99A3-C24C-8D11-6191BB838F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871"/>
          <a:stretch/>
        </p:blipFill>
        <p:spPr>
          <a:xfrm>
            <a:off x="278054" y="5026001"/>
            <a:ext cx="2518934" cy="1600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65D2BB-C311-6048-ACD9-5C9760A80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16" y="5026001"/>
            <a:ext cx="3023425" cy="16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349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293E-F708-2D46-A01B-F92E303F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Quantification of metabolic functions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CA98-77F6-C04B-B462-903CD585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E105-BA11-1A4E-A31A-495DDF80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6" y="950464"/>
            <a:ext cx="2497371" cy="249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B00D5-23DE-D643-A1D1-F61DB25D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00" y="950464"/>
            <a:ext cx="2497371" cy="2497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21A77-FBD3-3445-84E1-AF0EF577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54" y="950464"/>
            <a:ext cx="2497371" cy="2497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2ECB2-10F2-244D-A542-90F399D9B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708" y="950464"/>
            <a:ext cx="2497371" cy="2497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C27BE-7935-A243-B1E7-3D4F37947528}"/>
              </a:ext>
            </a:extLst>
          </p:cNvPr>
          <p:cNvSpPr txBox="1"/>
          <p:nvPr/>
        </p:nvSpPr>
        <p:spPr>
          <a:xfrm>
            <a:off x="1455855" y="6294230"/>
            <a:ext cx="103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D371B-600C-604C-93E5-019D5EA61C2D}"/>
              </a:ext>
            </a:extLst>
          </p:cNvPr>
          <p:cNvSpPr txBox="1"/>
          <p:nvPr/>
        </p:nvSpPr>
        <p:spPr>
          <a:xfrm>
            <a:off x="4183887" y="6294230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1C5C-0E26-A240-A270-614E54BB7381}"/>
              </a:ext>
            </a:extLst>
          </p:cNvPr>
          <p:cNvSpPr txBox="1"/>
          <p:nvPr/>
        </p:nvSpPr>
        <p:spPr>
          <a:xfrm>
            <a:off x="6923141" y="6294230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Cluster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8704F-8EA5-A148-8529-9C84A864ADD8}"/>
              </a:ext>
            </a:extLst>
          </p:cNvPr>
          <p:cNvSpPr txBox="1"/>
          <p:nvPr/>
        </p:nvSpPr>
        <p:spPr>
          <a:xfrm>
            <a:off x="9724688" y="6294230"/>
            <a:ext cx="93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Kings Caslon Display" panose="02000503000000020003" pitchFamily="2" charset="77"/>
              </a:rPr>
              <a:t>Control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EC5460-9B2E-E64A-BA11-FDB30AB68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46" y="3796859"/>
            <a:ext cx="2497371" cy="2497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0CC2B5-E7E5-1A41-886A-22C0D5E56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3198" y="3796858"/>
            <a:ext cx="2497371" cy="2497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93BF79-2091-CA4F-894F-31E2B7F66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452" y="3797273"/>
            <a:ext cx="2497371" cy="2497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F8B6CC-4D73-BB47-A560-09A4A6A84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1708" y="3796858"/>
            <a:ext cx="2497371" cy="24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58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1CFB-ED73-5C4A-8C00-D76FC7BA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GEMs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28544E-DAF2-A844-B27A-E17BFC7CCA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445746"/>
              </p:ext>
            </p:extLst>
          </p:nvPr>
        </p:nvGraphicFramePr>
        <p:xfrm>
          <a:off x="322662" y="1500313"/>
          <a:ext cx="3218167" cy="2596138"/>
        </p:xfrm>
        <a:graphic>
          <a:graphicData uri="http://schemas.openxmlformats.org/drawingml/2006/table">
            <a:tbl>
              <a:tblPr/>
              <a:tblGrid>
                <a:gridCol w="528317">
                  <a:extLst>
                    <a:ext uri="{9D8B030D-6E8A-4147-A177-3AD203B41FA5}">
                      <a16:colId xmlns:a16="http://schemas.microsoft.com/office/drawing/2014/main" val="1342179481"/>
                    </a:ext>
                  </a:extLst>
                </a:gridCol>
                <a:gridCol w="1495104">
                  <a:extLst>
                    <a:ext uri="{9D8B030D-6E8A-4147-A177-3AD203B41FA5}">
                      <a16:colId xmlns:a16="http://schemas.microsoft.com/office/drawing/2014/main" val="3185372513"/>
                    </a:ext>
                  </a:extLst>
                </a:gridCol>
                <a:gridCol w="548954">
                  <a:extLst>
                    <a:ext uri="{9D8B030D-6E8A-4147-A177-3AD203B41FA5}">
                      <a16:colId xmlns:a16="http://schemas.microsoft.com/office/drawing/2014/main" val="551187223"/>
                    </a:ext>
                  </a:extLst>
                </a:gridCol>
                <a:gridCol w="645792">
                  <a:extLst>
                    <a:ext uri="{9D8B030D-6E8A-4147-A177-3AD203B41FA5}">
                      <a16:colId xmlns:a16="http://schemas.microsoft.com/office/drawing/2014/main" val="4092517214"/>
                    </a:ext>
                  </a:extLst>
                </a:gridCol>
              </a:tblGrid>
              <a:tr h="4750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Z-SCORE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928660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m02630c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O2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4.1022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2.0463E-05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5826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m02833c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retinoate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3.7328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9.4695E-05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57156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m02040s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H2O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3.5852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0.00016842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4555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m02554r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NADP+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3.5079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0.00022581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53351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m02555r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NADPH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3.5079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0.00022581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06374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m01362c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arachidonate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3.4622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0.00026792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484736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m02630r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3.4471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0.00028329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19200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m01790c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estrone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3.4402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0.00029059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0437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m02833r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retinoate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3.3713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0.00037409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475371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m00380c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15(S)-HPETE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3.3705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0.00037509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88501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m02188c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isoputreanine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785616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m02811c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putreanine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109449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m02919c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spermic acid 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633218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m02921c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spermidine monoaldehyde 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257943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m02922c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spermidine monoaldehyde 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06019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m02925c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spermine monoaldehyde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4663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E548E5-E412-0341-9A53-8C5C6D145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62306"/>
              </p:ext>
            </p:extLst>
          </p:nvPr>
        </p:nvGraphicFramePr>
        <p:xfrm>
          <a:off x="4118439" y="1455365"/>
          <a:ext cx="3571107" cy="2686034"/>
        </p:xfrm>
        <a:graphic>
          <a:graphicData uri="http://schemas.openxmlformats.org/drawingml/2006/table">
            <a:tbl>
              <a:tblPr/>
              <a:tblGrid>
                <a:gridCol w="571705">
                  <a:extLst>
                    <a:ext uri="{9D8B030D-6E8A-4147-A177-3AD203B41FA5}">
                      <a16:colId xmlns:a16="http://schemas.microsoft.com/office/drawing/2014/main" val="877968389"/>
                    </a:ext>
                  </a:extLst>
                </a:gridCol>
                <a:gridCol w="1794080">
                  <a:extLst>
                    <a:ext uri="{9D8B030D-6E8A-4147-A177-3AD203B41FA5}">
                      <a16:colId xmlns:a16="http://schemas.microsoft.com/office/drawing/2014/main" val="1464942516"/>
                    </a:ext>
                  </a:extLst>
                </a:gridCol>
                <a:gridCol w="554242">
                  <a:extLst>
                    <a:ext uri="{9D8B030D-6E8A-4147-A177-3AD203B41FA5}">
                      <a16:colId xmlns:a16="http://schemas.microsoft.com/office/drawing/2014/main" val="2717601129"/>
                    </a:ext>
                  </a:extLst>
                </a:gridCol>
                <a:gridCol w="651080">
                  <a:extLst>
                    <a:ext uri="{9D8B030D-6E8A-4147-A177-3AD203B41FA5}">
                      <a16:colId xmlns:a16="http://schemas.microsoft.com/office/drawing/2014/main" val="3260938878"/>
                    </a:ext>
                  </a:extLst>
                </a:gridCol>
              </a:tblGrid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Z-SCORE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217678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m02419c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L-threonyl-tRNA(thr)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3.6933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0.0001107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375636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m03079c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tRNA(thr)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3.6933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0.0001107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611273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m02600c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N-methylethanolamine-phosphate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3.3755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0.00036844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3522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m02739c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phosphodimethylethanolamine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3.3755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0.00036844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183157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m02822c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quinolinate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3.3399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0.00041903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44570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m01921g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Gal-Xyl-L-Ser-[protein]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3.2373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0.0006033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968906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m01598m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cob(I)</a:t>
                      </a:r>
                      <a:r>
                        <a:rPr lang="en-GB" sz="9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alamin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5282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m01599m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cob(II)alamin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647549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m01600m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cobamide-coenzyme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802367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m03057m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triphosphate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063124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m01268m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activation-ppara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0.00075449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902599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m02131c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HMG-CoA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3.0881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0.0010071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880672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m01759c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D-xylulose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3.0373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0.0011937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738280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…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465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m00290c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11-cis-retinal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2.6013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0.0046432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233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m01232c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9-cis-retinol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2.6013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0.0046432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6217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B1B0E6-ABE8-1841-8CFA-7B70B20E8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51438"/>
              </p:ext>
            </p:extLst>
          </p:nvPr>
        </p:nvGraphicFramePr>
        <p:xfrm>
          <a:off x="8267157" y="1455365"/>
          <a:ext cx="3656117" cy="2703238"/>
        </p:xfrm>
        <a:graphic>
          <a:graphicData uri="http://schemas.openxmlformats.org/drawingml/2006/table">
            <a:tbl>
              <a:tblPr/>
              <a:tblGrid>
                <a:gridCol w="572717">
                  <a:extLst>
                    <a:ext uri="{9D8B030D-6E8A-4147-A177-3AD203B41FA5}">
                      <a16:colId xmlns:a16="http://schemas.microsoft.com/office/drawing/2014/main" val="2013321318"/>
                    </a:ext>
                  </a:extLst>
                </a:gridCol>
                <a:gridCol w="1876054">
                  <a:extLst>
                    <a:ext uri="{9D8B030D-6E8A-4147-A177-3AD203B41FA5}">
                      <a16:colId xmlns:a16="http://schemas.microsoft.com/office/drawing/2014/main" val="815596743"/>
                    </a:ext>
                  </a:extLst>
                </a:gridCol>
                <a:gridCol w="555254">
                  <a:extLst>
                    <a:ext uri="{9D8B030D-6E8A-4147-A177-3AD203B41FA5}">
                      <a16:colId xmlns:a16="http://schemas.microsoft.com/office/drawing/2014/main" val="1135364923"/>
                    </a:ext>
                  </a:extLst>
                </a:gridCol>
                <a:gridCol w="652092">
                  <a:extLst>
                    <a:ext uri="{9D8B030D-6E8A-4147-A177-3AD203B41FA5}">
                      <a16:colId xmlns:a16="http://schemas.microsoft.com/office/drawing/2014/main" val="228395601"/>
                    </a:ext>
                  </a:extLst>
                </a:gridCol>
              </a:tblGrid>
              <a:tr h="114639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GB" sz="900" dirty="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Z-SCORE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91519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m02838c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retinyl-ester</a:t>
                      </a:r>
                      <a:endParaRPr lang="en-GB" sz="9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3.7472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8.9425E-05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77684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m00291c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11-cis-retinol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3.3653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0.00038233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358681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m00292c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11-cis-retinyl-palmitate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3.3653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0.00038233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729632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m00535c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1-lysolecithin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3.3653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0.00038233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713650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m02834c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retinol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3.3111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0.00046464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922003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m02039s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H+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2.708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0.0033841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575576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m02819m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pyruvate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2.6064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0.0045747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65945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m00234s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1,2-diacylglycerol-chylomicron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737313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m00235c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1,2-diacylglycerol-LD-PC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57902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m00236c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1,2-diacylglycerol-LD-PE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291910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m00238c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1,2-diacylglycerol-LD-PS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29576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m00239c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1,2-diacylglycerol-LD-SM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779384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m00503s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1-acylglycerol-chylomicron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863498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m00504c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1-acylglycerol-LD-PC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764435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m00505c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1-acylglycerol-LD-PE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138257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m00506c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1-acylglycerol-LD-PI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 dirty="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00291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11BC6EC-5218-354A-9F70-624C95B6A38C}"/>
              </a:ext>
            </a:extLst>
          </p:cNvPr>
          <p:cNvSpPr txBox="1"/>
          <p:nvPr/>
        </p:nvSpPr>
        <p:spPr>
          <a:xfrm>
            <a:off x="1005714" y="1057644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1 vs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AA98D-3FD9-A946-92FA-A3F99A6D0934}"/>
              </a:ext>
            </a:extLst>
          </p:cNvPr>
          <p:cNvSpPr txBox="1"/>
          <p:nvPr/>
        </p:nvSpPr>
        <p:spPr>
          <a:xfrm>
            <a:off x="4890457" y="1057644"/>
            <a:ext cx="20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2 vs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E6F0D-B066-E347-A66B-73D7025B3006}"/>
              </a:ext>
            </a:extLst>
          </p:cNvPr>
          <p:cNvSpPr txBox="1"/>
          <p:nvPr/>
        </p:nvSpPr>
        <p:spPr>
          <a:xfrm>
            <a:off x="9074422" y="1057644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3 vs control</a:t>
            </a:r>
          </a:p>
        </p:txBody>
      </p:sp>
    </p:spTree>
    <p:extLst>
      <p:ext uri="{BB962C8B-B14F-4D97-AF65-F5344CB8AC3E}">
        <p14:creationId xmlns:p14="http://schemas.microsoft.com/office/powerpoint/2010/main" val="9484513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1CFB-ED73-5C4A-8C00-D76FC7BA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GEMs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28544E-DAF2-A844-B27A-E17BFC7CCA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2662" y="1500313"/>
          <a:ext cx="3218167" cy="2596138"/>
        </p:xfrm>
        <a:graphic>
          <a:graphicData uri="http://schemas.openxmlformats.org/drawingml/2006/table">
            <a:tbl>
              <a:tblPr/>
              <a:tblGrid>
                <a:gridCol w="528317">
                  <a:extLst>
                    <a:ext uri="{9D8B030D-6E8A-4147-A177-3AD203B41FA5}">
                      <a16:colId xmlns:a16="http://schemas.microsoft.com/office/drawing/2014/main" val="1342179481"/>
                    </a:ext>
                  </a:extLst>
                </a:gridCol>
                <a:gridCol w="1495104">
                  <a:extLst>
                    <a:ext uri="{9D8B030D-6E8A-4147-A177-3AD203B41FA5}">
                      <a16:colId xmlns:a16="http://schemas.microsoft.com/office/drawing/2014/main" val="3185372513"/>
                    </a:ext>
                  </a:extLst>
                </a:gridCol>
                <a:gridCol w="548954">
                  <a:extLst>
                    <a:ext uri="{9D8B030D-6E8A-4147-A177-3AD203B41FA5}">
                      <a16:colId xmlns:a16="http://schemas.microsoft.com/office/drawing/2014/main" val="551187223"/>
                    </a:ext>
                  </a:extLst>
                </a:gridCol>
                <a:gridCol w="645792">
                  <a:extLst>
                    <a:ext uri="{9D8B030D-6E8A-4147-A177-3AD203B41FA5}">
                      <a16:colId xmlns:a16="http://schemas.microsoft.com/office/drawing/2014/main" val="4092517214"/>
                    </a:ext>
                  </a:extLst>
                </a:gridCol>
              </a:tblGrid>
              <a:tr h="4750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Z-SCORE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928660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m02630c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O2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4.1022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2.0463E-05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5826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m02833c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retinoate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3.7328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9.4695E-05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57156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m02040s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H2O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3.5852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0.00016842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4555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m02554r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NADP+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3.5079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0.00022581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53351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m02555r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NADPH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3.5079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0.00022581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06374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m01362c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arachidonate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3.4622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0.00026792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484736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m02630r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3.4471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0.00028329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19200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m01790c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estrone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3.4402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0.00029059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04374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m02833r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retinoate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3.3713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0.00037409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475371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m00380c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15(S)-HPETE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3.3705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0.00037509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88501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m02188c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isoputreanine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785616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m02811c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putreanine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109449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m02919c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spermic acid 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633218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m02921c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spermidine monoaldehyde 1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257943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m02922c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spermidine monoaldehyde 2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06019"/>
                  </a:ext>
                </a:extLst>
              </a:tr>
              <a:tr h="58674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m02925c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spermine monoaldehyde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3.2836</a:t>
                      </a:r>
                      <a:endParaRPr lang="en-GB" sz="90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0.00051239</a:t>
                      </a:r>
                      <a:endParaRPr lang="en-GB" sz="900" dirty="0">
                        <a:effectLst/>
                      </a:endParaRPr>
                    </a:p>
                  </a:txBody>
                  <a:tcPr marL="7777" marR="7777" marT="7777" marB="77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4663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E548E5-E412-0341-9A53-8C5C6D145C53}"/>
              </a:ext>
            </a:extLst>
          </p:cNvPr>
          <p:cNvGraphicFramePr>
            <a:graphicFrameLocks noGrp="1"/>
          </p:cNvGraphicFramePr>
          <p:nvPr/>
        </p:nvGraphicFramePr>
        <p:xfrm>
          <a:off x="4118439" y="1455365"/>
          <a:ext cx="3571107" cy="2686034"/>
        </p:xfrm>
        <a:graphic>
          <a:graphicData uri="http://schemas.openxmlformats.org/drawingml/2006/table">
            <a:tbl>
              <a:tblPr/>
              <a:tblGrid>
                <a:gridCol w="571705">
                  <a:extLst>
                    <a:ext uri="{9D8B030D-6E8A-4147-A177-3AD203B41FA5}">
                      <a16:colId xmlns:a16="http://schemas.microsoft.com/office/drawing/2014/main" val="877968389"/>
                    </a:ext>
                  </a:extLst>
                </a:gridCol>
                <a:gridCol w="1794080">
                  <a:extLst>
                    <a:ext uri="{9D8B030D-6E8A-4147-A177-3AD203B41FA5}">
                      <a16:colId xmlns:a16="http://schemas.microsoft.com/office/drawing/2014/main" val="1464942516"/>
                    </a:ext>
                  </a:extLst>
                </a:gridCol>
                <a:gridCol w="554242">
                  <a:extLst>
                    <a:ext uri="{9D8B030D-6E8A-4147-A177-3AD203B41FA5}">
                      <a16:colId xmlns:a16="http://schemas.microsoft.com/office/drawing/2014/main" val="2717601129"/>
                    </a:ext>
                  </a:extLst>
                </a:gridCol>
                <a:gridCol w="651080">
                  <a:extLst>
                    <a:ext uri="{9D8B030D-6E8A-4147-A177-3AD203B41FA5}">
                      <a16:colId xmlns:a16="http://schemas.microsoft.com/office/drawing/2014/main" val="3260938878"/>
                    </a:ext>
                  </a:extLst>
                </a:gridCol>
              </a:tblGrid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Z-SCORE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217678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m02419c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L-threonyl-tRNA(thr)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3.6933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0.0001107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375636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m03079c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tRNA(thr)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3.6933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0.0001107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611273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m02600c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N-methylethanolamine-phosphate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3.3755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0.00036844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3522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m02739c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phosphodimethylethanolamine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3.3755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0.00036844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183157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m02822c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quinolinate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3.3399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0.00041903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44570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m01921g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Gal-Xyl-L-Ser-[protein]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3.2373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0.0006033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968906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m01598m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cob(I)</a:t>
                      </a:r>
                      <a:r>
                        <a:rPr lang="en-GB" sz="9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alamin</a:t>
                      </a:r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5282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m01599m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cob(II)alamin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647549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m01600m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cobamide-coenzyme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802367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m03057m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triphosphate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3.1772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0.00074342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063124"/>
                  </a:ext>
                </a:extLst>
              </a:tr>
              <a:tr h="97035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m01268m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activation-ppara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3.173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0.00075449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902599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m02131c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HMG-CoA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3.0881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0.0010071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880672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m01759c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D-xylulose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3.0373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0.0011937</a:t>
                      </a:r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738280"/>
                  </a:ext>
                </a:extLst>
              </a:tr>
              <a:tr h="74351">
                <a:tc>
                  <a:txBody>
                    <a:bodyPr/>
                    <a:lstStyle/>
                    <a:p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…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465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m00290c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11-cis-retinal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2.6013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0.0046432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233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m01232c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9-cis-retinol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2.6013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0.0046432</a:t>
                      </a:r>
                    </a:p>
                  </a:txBody>
                  <a:tcPr marL="10421" marR="10421" marT="10421" marB="1042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6217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B1B0E6-ABE8-1841-8CFA-7B70B20E8839}"/>
              </a:ext>
            </a:extLst>
          </p:cNvPr>
          <p:cNvGraphicFramePr>
            <a:graphicFrameLocks noGrp="1"/>
          </p:cNvGraphicFramePr>
          <p:nvPr/>
        </p:nvGraphicFramePr>
        <p:xfrm>
          <a:off x="8267157" y="1455365"/>
          <a:ext cx="3656117" cy="2703238"/>
        </p:xfrm>
        <a:graphic>
          <a:graphicData uri="http://schemas.openxmlformats.org/drawingml/2006/table">
            <a:tbl>
              <a:tblPr/>
              <a:tblGrid>
                <a:gridCol w="572717">
                  <a:extLst>
                    <a:ext uri="{9D8B030D-6E8A-4147-A177-3AD203B41FA5}">
                      <a16:colId xmlns:a16="http://schemas.microsoft.com/office/drawing/2014/main" val="2013321318"/>
                    </a:ext>
                  </a:extLst>
                </a:gridCol>
                <a:gridCol w="1876054">
                  <a:extLst>
                    <a:ext uri="{9D8B030D-6E8A-4147-A177-3AD203B41FA5}">
                      <a16:colId xmlns:a16="http://schemas.microsoft.com/office/drawing/2014/main" val="815596743"/>
                    </a:ext>
                  </a:extLst>
                </a:gridCol>
                <a:gridCol w="555254">
                  <a:extLst>
                    <a:ext uri="{9D8B030D-6E8A-4147-A177-3AD203B41FA5}">
                      <a16:colId xmlns:a16="http://schemas.microsoft.com/office/drawing/2014/main" val="1135364923"/>
                    </a:ext>
                  </a:extLst>
                </a:gridCol>
                <a:gridCol w="652092">
                  <a:extLst>
                    <a:ext uri="{9D8B030D-6E8A-4147-A177-3AD203B41FA5}">
                      <a16:colId xmlns:a16="http://schemas.microsoft.com/office/drawing/2014/main" val="228395601"/>
                    </a:ext>
                  </a:extLst>
                </a:gridCol>
              </a:tblGrid>
              <a:tr h="114639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GB" sz="900" dirty="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Z-SCORE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91519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m02838c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retinyl-ester</a:t>
                      </a:r>
                      <a:endParaRPr lang="en-GB" sz="9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3.7472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8.9425E-05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77684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m00291c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11-cis-retinol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3.3653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0.00038233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358681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m00292c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11-cis-retinyl-palmitate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3.3653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0.00038233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729632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m00535c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1-lysolecithin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3.3653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0.00038233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713650"/>
                  </a:ext>
                </a:extLst>
              </a:tr>
              <a:tr h="114639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m02834c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/>
                          </a:solidFill>
                          <a:effectLst/>
                          <a:latin typeface="Helvetica Neue" panose="02000503000000020004" pitchFamily="2" charset="0"/>
                        </a:rPr>
                        <a:t>retinol</a:t>
                      </a:r>
                      <a:endParaRPr lang="en-GB" sz="9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3.3111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0.00046464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922003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m02039s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H+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2.708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0.0033841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575576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m02819m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pyruvate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2.6064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0.0045747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65945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m00234s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1,2-diacylglycerol-chylomicron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737313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m00235c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1,2-diacylglycerol-LD-PC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57902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m00236c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1,2-diacylglycerol-LD-PE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291910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m00238c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1,2-diacylglycerol-LD-PS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29576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m00239c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1,2-diacylglycerol-LD-SM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779384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m00503s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1-acylglycerol-chylomicron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863498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m00504c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1-acylglycerol-LD-PC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764435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m00505c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1-acylglycerol-LD-PE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138257"/>
                  </a:ext>
                </a:extLst>
              </a:tr>
              <a:tr h="87841">
                <a:tc>
                  <a:txBody>
                    <a:bodyPr/>
                    <a:lstStyle/>
                    <a:p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m00506c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1-acylglycerol-LD-PI pool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2.5795</a:t>
                      </a:r>
                      <a:endParaRPr lang="en-GB" sz="90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0.0049474</a:t>
                      </a:r>
                      <a:endParaRPr lang="en-GB" sz="900" dirty="0">
                        <a:effectLst/>
                      </a:endParaRPr>
                    </a:p>
                  </a:txBody>
                  <a:tcPr marL="10927" marR="10927" marT="10927" marB="109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00291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11BC6EC-5218-354A-9F70-624C95B6A38C}"/>
              </a:ext>
            </a:extLst>
          </p:cNvPr>
          <p:cNvSpPr txBox="1"/>
          <p:nvPr/>
        </p:nvSpPr>
        <p:spPr>
          <a:xfrm>
            <a:off x="1005714" y="1057644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1 vs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AA98D-3FD9-A946-92FA-A3F99A6D0934}"/>
              </a:ext>
            </a:extLst>
          </p:cNvPr>
          <p:cNvSpPr txBox="1"/>
          <p:nvPr/>
        </p:nvSpPr>
        <p:spPr>
          <a:xfrm>
            <a:off x="4890457" y="1057644"/>
            <a:ext cx="20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2 vs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E6F0D-B066-E347-A66B-73D7025B3006}"/>
              </a:ext>
            </a:extLst>
          </p:cNvPr>
          <p:cNvSpPr txBox="1"/>
          <p:nvPr/>
        </p:nvSpPr>
        <p:spPr>
          <a:xfrm>
            <a:off x="9074422" y="1057644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Kings Caslon Display" panose="02000503000000020003" pitchFamily="2" charset="77"/>
              </a:rPr>
              <a:t>Cluster 3 vs control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C4CC91-07AC-B94B-9799-71DC6C9C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0" y="4548601"/>
            <a:ext cx="5996539" cy="1708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A08EE-5A32-4840-9F0A-539916C7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47" y="4303700"/>
            <a:ext cx="4175950" cy="23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96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UPDATE v4 16x9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081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KCL UPDATE v4 16x9.potx</Template>
  <TotalTime>8732</TotalTime>
  <Words>1146</Words>
  <Application>Microsoft Macintosh PowerPoint</Application>
  <PresentationFormat>Custom</PresentationFormat>
  <Paragraphs>553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Helvetica Neue</vt:lpstr>
      <vt:lpstr>Kings Caslon Display</vt:lpstr>
      <vt:lpstr>KingsBureauGrot FiveOne</vt:lpstr>
      <vt:lpstr>KingsBureauGrot ThreeSeven</vt:lpstr>
      <vt:lpstr>KCL UPDATE v4 16x9</vt:lpstr>
      <vt:lpstr>PowerPoint Presentation</vt:lpstr>
      <vt:lpstr>Clustering analysis of AD and PD</vt:lpstr>
      <vt:lpstr>Gene set enrichment analysis</vt:lpstr>
      <vt:lpstr>Gene set enrichment analysis</vt:lpstr>
      <vt:lpstr>Quantification of metabolic functions (1)</vt:lpstr>
      <vt:lpstr>Quantification of metabolic functions (1)</vt:lpstr>
      <vt:lpstr>Quantification of metabolic functions (2)</vt:lpstr>
      <vt:lpstr>GEMs analysis</vt:lpstr>
      <vt:lpstr>GEMs analysis</vt:lpstr>
      <vt:lpstr>Next steps</vt:lpstr>
      <vt:lpstr>Adil Mardinoglu Muhammad Arif Rui Benfeitas  Robert Knight Hanzhong Bai</vt:lpstr>
    </vt:vector>
  </TitlesOfParts>
  <Company>DAY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1</dc:creator>
  <cp:lastModifiedBy>Simon Lam</cp:lastModifiedBy>
  <cp:revision>391</cp:revision>
  <dcterms:created xsi:type="dcterms:W3CDTF">2015-05-18T09:02:19Z</dcterms:created>
  <dcterms:modified xsi:type="dcterms:W3CDTF">2020-10-13T14:37:23Z</dcterms:modified>
</cp:coreProperties>
</file>